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7559675" cy="10691813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9400"/>
    <a:srgbClr val="009345"/>
    <a:srgbClr val="009249"/>
    <a:srgbClr val="FFFF75"/>
    <a:srgbClr val="0079BC"/>
    <a:srgbClr val="56F200"/>
    <a:srgbClr val="0192F5"/>
    <a:srgbClr val="4BD200"/>
    <a:srgbClr val="00878B"/>
    <a:srgbClr val="0189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927" autoAdjust="0"/>
    <p:restoredTop sz="94713" autoAdjust="0"/>
  </p:normalViewPr>
  <p:slideViewPr>
    <p:cSldViewPr snapToGrid="0" showGuides="1">
      <p:cViewPr>
        <p:scale>
          <a:sx n="100" d="100"/>
          <a:sy n="100" d="100"/>
        </p:scale>
        <p:origin x="1709" y="-1051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r">
              <a:defRPr sz="1200"/>
            </a:lvl1pPr>
          </a:lstStyle>
          <a:p>
            <a:fld id="{28FB1FAD-216D-4397-B990-02B63FA52547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1243013"/>
            <a:ext cx="237172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9" y="4783139"/>
            <a:ext cx="5445125" cy="3913187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4"/>
            <a:ext cx="2949575" cy="498475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r">
              <a:defRPr sz="1200"/>
            </a:lvl1pPr>
          </a:lstStyle>
          <a:p>
            <a:fld id="{C72E778B-5B29-41A9-BE2E-6A8BEDF29A8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832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5703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231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935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6215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88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646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52434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57710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4503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9146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7836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7F7F68-8495-45AE-B9EB-EAB4CB87995F}" type="datetimeFigureOut">
              <a:rPr kumimoji="1" lang="ja-JP" altLang="en-US" smtClean="0"/>
              <a:t>2026/7/14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E63F00-D2C0-465F-BA3B-109355C828C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432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正方形/長方形 33"/>
          <p:cNvSpPr/>
          <p:nvPr/>
        </p:nvSpPr>
        <p:spPr>
          <a:xfrm>
            <a:off x="3219356" y="7541425"/>
            <a:ext cx="987906" cy="1287459"/>
          </a:xfrm>
          <a:prstGeom prst="rect">
            <a:avLst/>
          </a:prstGeom>
          <a:solidFill>
            <a:srgbClr val="56F2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/>
        </p:nvSpPr>
        <p:spPr>
          <a:xfrm>
            <a:off x="243638" y="8820834"/>
            <a:ext cx="6618456" cy="1347779"/>
          </a:xfrm>
          <a:prstGeom prst="rect">
            <a:avLst/>
          </a:prstGeom>
          <a:solidFill>
            <a:srgbClr val="56F2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9" y="979726"/>
            <a:ext cx="1638529" cy="943107"/>
          </a:xfrm>
          <a:prstGeom prst="rect">
            <a:avLst/>
          </a:prstGeom>
        </p:spPr>
      </p:pic>
      <p:pic>
        <p:nvPicPr>
          <p:cNvPr id="4" name="図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" t="-1546" r="89602" b="811"/>
          <a:stretch/>
        </p:blipFill>
        <p:spPr>
          <a:xfrm>
            <a:off x="7065823" y="-104007"/>
            <a:ext cx="560439" cy="5397910"/>
          </a:xfrm>
          <a:prstGeom prst="rect">
            <a:avLst/>
          </a:prstGeom>
        </p:spPr>
      </p:pic>
      <p:grpSp>
        <p:nvGrpSpPr>
          <p:cNvPr id="167" name="グループ化 166">
            <a:extLst>
              <a:ext uri="{FF2B5EF4-FFF2-40B4-BE49-F238E27FC236}">
                <a16:creationId xmlns:a16="http://schemas.microsoft.com/office/drawing/2014/main" id="{78B2140C-91CB-57E2-98AA-DA8DBF2A69A5}"/>
              </a:ext>
            </a:extLst>
          </p:cNvPr>
          <p:cNvGrpSpPr/>
          <p:nvPr/>
        </p:nvGrpSpPr>
        <p:grpSpPr>
          <a:xfrm>
            <a:off x="259801" y="7532033"/>
            <a:ext cx="3013422" cy="977754"/>
            <a:chOff x="310591" y="5399971"/>
            <a:chExt cx="3013422" cy="977754"/>
          </a:xfrm>
        </p:grpSpPr>
        <p:pic>
          <p:nvPicPr>
            <p:cNvPr id="77" name="図 7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0591" y="5491776"/>
              <a:ext cx="1143160" cy="885949"/>
            </a:xfrm>
            <a:prstGeom prst="rect">
              <a:avLst/>
            </a:prstGeom>
          </p:spPr>
        </p:pic>
        <p:sp>
          <p:nvSpPr>
            <p:cNvPr id="6" name="テキスト ボックス 5"/>
            <p:cNvSpPr txBox="1"/>
            <p:nvPr/>
          </p:nvSpPr>
          <p:spPr>
            <a:xfrm>
              <a:off x="800033" y="5399971"/>
              <a:ext cx="1654620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4800" b="1" spc="300" dirty="0">
                  <a:latin typeface="Century Gothic" panose="020B0502020202020204" pitchFamily="34" charset="0"/>
                </a:rPr>
                <a:t>MAP</a:t>
              </a:r>
              <a:endParaRPr kumimoji="1" lang="ja-JP" altLang="en-US" sz="4800" b="1" spc="300" dirty="0">
                <a:latin typeface="Century Gothic" panose="020B0502020202020204" pitchFamily="34" charset="0"/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>
              <a:off x="2305786" y="5700626"/>
              <a:ext cx="101822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spc="300" dirty="0"/>
                <a:t>会場マップ</a:t>
              </a:r>
            </a:p>
          </p:txBody>
        </p:sp>
      </p:grpSp>
      <p:sp>
        <p:nvSpPr>
          <p:cNvPr id="44" name="テキスト ボックス 43"/>
          <p:cNvSpPr txBox="1"/>
          <p:nvPr/>
        </p:nvSpPr>
        <p:spPr>
          <a:xfrm>
            <a:off x="513435" y="995150"/>
            <a:ext cx="193995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4800" b="1" spc="300" dirty="0">
                <a:latin typeface="Century Gothic" panose="020B0502020202020204" pitchFamily="34" charset="0"/>
              </a:rPr>
              <a:t>SHOP</a:t>
            </a:r>
            <a:endParaRPr kumimoji="1" lang="ja-JP" altLang="en-US" sz="4800" b="1" spc="300" dirty="0">
              <a:latin typeface="Century Gothic" panose="020B0502020202020204" pitchFamily="34" charset="0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2273709" y="1344850"/>
            <a:ext cx="10182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 b="1" spc="300" dirty="0"/>
              <a:t>出店者一覧</a:t>
            </a:r>
          </a:p>
        </p:txBody>
      </p:sp>
      <p:sp>
        <p:nvSpPr>
          <p:cNvPr id="55" name="正方形/長方形 54"/>
          <p:cNvSpPr/>
          <p:nvPr/>
        </p:nvSpPr>
        <p:spPr>
          <a:xfrm>
            <a:off x="3664855" y="1777801"/>
            <a:ext cx="3229764" cy="234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endParaRPr lang="en-US" altLang="ja-JP" sz="800" b="1" dirty="0"/>
          </a:p>
        </p:txBody>
      </p:sp>
      <p:grpSp>
        <p:nvGrpSpPr>
          <p:cNvPr id="168" name="グループ化 167">
            <a:extLst>
              <a:ext uri="{FF2B5EF4-FFF2-40B4-BE49-F238E27FC236}">
                <a16:creationId xmlns:a16="http://schemas.microsoft.com/office/drawing/2014/main" id="{FB8E1113-DCC4-24FC-AF81-48971E2C8095}"/>
              </a:ext>
            </a:extLst>
          </p:cNvPr>
          <p:cNvGrpSpPr/>
          <p:nvPr/>
        </p:nvGrpSpPr>
        <p:grpSpPr>
          <a:xfrm>
            <a:off x="3862565" y="3749147"/>
            <a:ext cx="2851058" cy="828791"/>
            <a:chOff x="3968198" y="429527"/>
            <a:chExt cx="2851058" cy="828791"/>
          </a:xfrm>
        </p:grpSpPr>
        <p:pic>
          <p:nvPicPr>
            <p:cNvPr id="78" name="図 77"/>
            <p:cNvPicPr>
              <a:picLocks noChangeAspect="1"/>
            </p:cNvPicPr>
            <p:nvPr/>
          </p:nvPicPr>
          <p:blipFill rotWithShape="1">
            <a:blip r:embed="rId5"/>
            <a:srcRect l="8548" r="-1"/>
            <a:stretch/>
          </p:blipFill>
          <p:spPr>
            <a:xfrm>
              <a:off x="3968198" y="429527"/>
              <a:ext cx="818943" cy="828791"/>
            </a:xfrm>
            <a:prstGeom prst="rect">
              <a:avLst/>
            </a:prstGeom>
          </p:spPr>
        </p:pic>
        <p:sp>
          <p:nvSpPr>
            <p:cNvPr id="56" name="テキスト ボックス 55"/>
            <p:cNvSpPr txBox="1"/>
            <p:nvPr/>
          </p:nvSpPr>
          <p:spPr>
            <a:xfrm>
              <a:off x="4354361" y="542286"/>
              <a:ext cx="17171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3600" b="1" spc="300" dirty="0">
                  <a:latin typeface="Century Gothic" panose="020B0502020202020204" pitchFamily="34" charset="0"/>
                </a:rPr>
                <a:t>EVENT</a:t>
              </a:r>
              <a:endParaRPr kumimoji="1" lang="ja-JP" altLang="en-US" sz="3600" b="1" spc="300" dirty="0">
                <a:latin typeface="Century Gothic" panose="020B0502020202020204" pitchFamily="34" charset="0"/>
              </a:endParaRPr>
            </a:p>
          </p:txBody>
        </p:sp>
        <p:sp>
          <p:nvSpPr>
            <p:cNvPr id="57" name="テキスト ボックス 56"/>
            <p:cNvSpPr txBox="1"/>
            <p:nvPr/>
          </p:nvSpPr>
          <p:spPr>
            <a:xfrm>
              <a:off x="5967741" y="784692"/>
              <a:ext cx="8515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1000" b="1" spc="300" dirty="0"/>
                <a:t>イベント</a:t>
              </a:r>
            </a:p>
          </p:txBody>
        </p:sp>
      </p:grpSp>
      <p:pic>
        <p:nvPicPr>
          <p:cNvPr id="80" name="図 79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" t="-59" r="89597" b="799"/>
          <a:stretch/>
        </p:blipFill>
        <p:spPr>
          <a:xfrm>
            <a:off x="7095379" y="5293903"/>
            <a:ext cx="560439" cy="5397910"/>
          </a:xfrm>
          <a:prstGeom prst="rect">
            <a:avLst/>
          </a:prstGeom>
        </p:spPr>
      </p:pic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E71DAB1D-683C-812C-FDD1-1236A93C5673}"/>
              </a:ext>
            </a:extLst>
          </p:cNvPr>
          <p:cNvSpPr txBox="1"/>
          <p:nvPr/>
        </p:nvSpPr>
        <p:spPr>
          <a:xfrm>
            <a:off x="757923" y="294068"/>
            <a:ext cx="5988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spc="300" dirty="0"/>
              <a:t>御旅屋人マーケット</a:t>
            </a:r>
            <a:r>
              <a:rPr kumimoji="1" lang="en-US" altLang="ja-JP" sz="2400" b="1" spc="300" dirty="0"/>
              <a:t>2026</a:t>
            </a:r>
            <a:r>
              <a:rPr kumimoji="1" lang="ja-JP" altLang="en-US" sz="2400" b="1" spc="300" dirty="0"/>
              <a:t>年</a:t>
            </a:r>
            <a:r>
              <a:rPr kumimoji="1" lang="en-US" altLang="ja-JP" sz="2400" b="1" spc="300" dirty="0"/>
              <a:t>7</a:t>
            </a:r>
            <a:r>
              <a:rPr kumimoji="1" lang="ja-JP" altLang="en-US" sz="2400" b="1" spc="300" dirty="0"/>
              <a:t>月</a:t>
            </a:r>
            <a:r>
              <a:rPr kumimoji="1" lang="en-US" altLang="ja-JP" sz="2400" b="1" spc="300" dirty="0"/>
              <a:t>19</a:t>
            </a:r>
            <a:r>
              <a:rPr kumimoji="1" lang="ja-JP" altLang="en-US" sz="2400" b="1" spc="300" dirty="0"/>
              <a:t>日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72A1994C-EB90-FCF6-1825-A3A73FE83350}"/>
              </a:ext>
            </a:extLst>
          </p:cNvPr>
          <p:cNvSpPr/>
          <p:nvPr/>
        </p:nvSpPr>
        <p:spPr>
          <a:xfrm>
            <a:off x="4820042" y="4742572"/>
            <a:ext cx="2466876" cy="1126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出演：</a:t>
            </a:r>
            <a:r>
              <a:rPr lang="en-US" altLang="ja-JP" sz="1100" b="1" dirty="0" err="1">
                <a:latin typeface="+mn-ea"/>
              </a:rPr>
              <a:t>fumi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　　　</a:t>
            </a:r>
            <a:r>
              <a:rPr lang="en-US" altLang="ja-JP" sz="1100" b="1" dirty="0" err="1">
                <a:latin typeface="+mn-ea"/>
              </a:rPr>
              <a:t>shikano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          なつきんぎょ</a:t>
            </a:r>
            <a:endParaRPr lang="en-US" altLang="ja-JP" sz="1100" b="1" dirty="0">
              <a:latin typeface="+mn-ea"/>
            </a:endParaRPr>
          </a:p>
          <a:p>
            <a:r>
              <a:rPr lang="ja-JP" altLang="en-US" sz="1100" b="1" dirty="0">
                <a:latin typeface="+mn-ea"/>
              </a:rPr>
              <a:t>開演：午前</a:t>
            </a:r>
            <a:r>
              <a:rPr lang="en-US" altLang="ja-JP" sz="1100" b="1" dirty="0">
                <a:latin typeface="+mn-ea"/>
              </a:rPr>
              <a:t>11</a:t>
            </a:r>
            <a:r>
              <a:rPr lang="ja-JP" altLang="en-US" sz="1100" b="1" dirty="0">
                <a:latin typeface="+mn-ea"/>
              </a:rPr>
              <a:t>時～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会場：アーケード　　　　</a:t>
            </a:r>
            <a:endParaRPr lang="en-US" altLang="ja-JP" sz="1100" b="1" dirty="0">
              <a:latin typeface="+mn-ea"/>
            </a:endParaRP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20A8262B-A5A7-EE0C-4019-E62F93779836}"/>
              </a:ext>
            </a:extLst>
          </p:cNvPr>
          <p:cNvSpPr/>
          <p:nvPr/>
        </p:nvSpPr>
        <p:spPr>
          <a:xfrm>
            <a:off x="3907687" y="4742572"/>
            <a:ext cx="788462" cy="524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ja-JP" sz="1600" b="1" dirty="0">
                <a:latin typeface="Arial Black" panose="020B0A04020102020204" pitchFamily="34" charset="0"/>
              </a:rPr>
              <a:t>DJ</a:t>
            </a: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5E6C1F57-F741-A3DF-EE26-0651B4E9DE8A}"/>
              </a:ext>
            </a:extLst>
          </p:cNvPr>
          <p:cNvSpPr/>
          <p:nvPr/>
        </p:nvSpPr>
        <p:spPr>
          <a:xfrm>
            <a:off x="3893046" y="4752325"/>
            <a:ext cx="788462" cy="3948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 dirty="0">
              <a:solidFill>
                <a:schemeClr val="bg1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3381455" y="7569601"/>
            <a:ext cx="564257" cy="430887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>
                    <a:lumMod val="50000"/>
                  </a:schemeClr>
                </a:solidFill>
              </a:rPr>
              <a:t>メルヘン</a:t>
            </a:r>
            <a:endParaRPr kumimoji="1" lang="en-US" altLang="ja-JP" sz="1100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kumimoji="1" lang="ja-JP" altLang="en-US" sz="1100" dirty="0">
                <a:solidFill>
                  <a:schemeClr val="bg1">
                    <a:lumMod val="50000"/>
                  </a:schemeClr>
                </a:solidFill>
              </a:rPr>
              <a:t>広場</a:t>
            </a:r>
          </a:p>
        </p:txBody>
      </p:sp>
      <p:cxnSp>
        <p:nvCxnSpPr>
          <p:cNvPr id="152" name="直線矢印コネクタ 151">
            <a:extLst>
              <a:ext uri="{FF2B5EF4-FFF2-40B4-BE49-F238E27FC236}">
                <a16:creationId xmlns:a16="http://schemas.microsoft.com/office/drawing/2014/main" id="{65DF4BCE-CCCC-3937-5866-42D96749F9B4}"/>
              </a:ext>
            </a:extLst>
          </p:cNvPr>
          <p:cNvCxnSpPr>
            <a:cxnSpLocks/>
          </p:cNvCxnSpPr>
          <p:nvPr/>
        </p:nvCxnSpPr>
        <p:spPr>
          <a:xfrm>
            <a:off x="5464362" y="10006775"/>
            <a:ext cx="0" cy="301029"/>
          </a:xfrm>
          <a:prstGeom prst="straightConnector1">
            <a:avLst/>
          </a:prstGeom>
          <a:ln w="38100">
            <a:solidFill>
              <a:srgbClr val="079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直線矢印コネクタ 155">
            <a:extLst>
              <a:ext uri="{FF2B5EF4-FFF2-40B4-BE49-F238E27FC236}">
                <a16:creationId xmlns:a16="http://schemas.microsoft.com/office/drawing/2014/main" id="{F2499B7F-44D1-1943-7D7D-F9220976F714}"/>
              </a:ext>
            </a:extLst>
          </p:cNvPr>
          <p:cNvCxnSpPr>
            <a:cxnSpLocks/>
          </p:cNvCxnSpPr>
          <p:nvPr/>
        </p:nvCxnSpPr>
        <p:spPr>
          <a:xfrm flipV="1">
            <a:off x="4637735" y="8654991"/>
            <a:ext cx="0" cy="359645"/>
          </a:xfrm>
          <a:prstGeom prst="straightConnector1">
            <a:avLst/>
          </a:prstGeom>
          <a:ln w="38100">
            <a:solidFill>
              <a:srgbClr val="0794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2" name="テキスト ボックス 161">
            <a:extLst>
              <a:ext uri="{FF2B5EF4-FFF2-40B4-BE49-F238E27FC236}">
                <a16:creationId xmlns:a16="http://schemas.microsoft.com/office/drawing/2014/main" id="{56413699-7393-2C9A-1147-12C5A5147932}"/>
              </a:ext>
            </a:extLst>
          </p:cNvPr>
          <p:cNvSpPr txBox="1"/>
          <p:nvPr/>
        </p:nvSpPr>
        <p:spPr>
          <a:xfrm>
            <a:off x="4411800" y="8170093"/>
            <a:ext cx="472502" cy="4308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大福院</a:t>
            </a:r>
            <a:endParaRPr kumimoji="1" lang="en-US" altLang="ja-JP" sz="1100" dirty="0">
              <a:solidFill>
                <a:schemeClr val="tx1">
                  <a:lumMod val="95000"/>
                  <a:lumOff val="5000"/>
                </a:schemeClr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通り</a:t>
            </a:r>
          </a:p>
        </p:txBody>
      </p:sp>
      <p:sp>
        <p:nvSpPr>
          <p:cNvPr id="163" name="テキスト ボックス 162">
            <a:extLst>
              <a:ext uri="{FF2B5EF4-FFF2-40B4-BE49-F238E27FC236}">
                <a16:creationId xmlns:a16="http://schemas.microsoft.com/office/drawing/2014/main" id="{CD6D0D2F-FB29-FC43-24A3-6B6997A07B18}"/>
              </a:ext>
            </a:extLst>
          </p:cNvPr>
          <p:cNvSpPr txBox="1"/>
          <p:nvPr/>
        </p:nvSpPr>
        <p:spPr>
          <a:xfrm>
            <a:off x="4820042" y="10307804"/>
            <a:ext cx="1288640" cy="26161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tx1">
                    <a:lumMod val="95000"/>
                    <a:lumOff val="5000"/>
                  </a:schemeClr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桐木町</a:t>
            </a:r>
          </a:p>
        </p:txBody>
      </p:sp>
      <p:sp>
        <p:nvSpPr>
          <p:cNvPr id="165" name="正方形/長方形 164">
            <a:extLst>
              <a:ext uri="{FF2B5EF4-FFF2-40B4-BE49-F238E27FC236}">
                <a16:creationId xmlns:a16="http://schemas.microsoft.com/office/drawing/2014/main" id="{6F1DAE06-356A-F697-7DC8-3BCE690E1249}"/>
              </a:ext>
            </a:extLst>
          </p:cNvPr>
          <p:cNvSpPr/>
          <p:nvPr/>
        </p:nvSpPr>
        <p:spPr>
          <a:xfrm>
            <a:off x="5475194" y="9294321"/>
            <a:ext cx="607282" cy="4618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sz="1000" b="1" spc="-150" dirty="0">
                <a:latin typeface="Century Gothic" panose="020B0502020202020204" pitchFamily="34" charset="0"/>
              </a:rPr>
              <a:t>イベント</a:t>
            </a:r>
            <a:r>
              <a:rPr kumimoji="1" lang="en-US" altLang="ja-JP" sz="1000" b="1" spc="-150" dirty="0">
                <a:latin typeface="Century Gothic" panose="020B0502020202020204" pitchFamily="34" charset="0"/>
              </a:rPr>
              <a:t>A</a:t>
            </a:r>
            <a:endParaRPr kumimoji="1" lang="ja-JP" altLang="en-US" sz="1100" b="1" spc="-150" dirty="0">
              <a:latin typeface="Century Gothic" panose="020B0502020202020204" pitchFamily="34" charset="0"/>
            </a:endParaRPr>
          </a:p>
        </p:txBody>
      </p:sp>
      <p:sp>
        <p:nvSpPr>
          <p:cNvPr id="169" name="正方形/長方形 168">
            <a:extLst>
              <a:ext uri="{FF2B5EF4-FFF2-40B4-BE49-F238E27FC236}">
                <a16:creationId xmlns:a16="http://schemas.microsoft.com/office/drawing/2014/main" id="{E8B0BD7A-DCE6-B862-9AC9-89215900A2D8}"/>
              </a:ext>
            </a:extLst>
          </p:cNvPr>
          <p:cNvSpPr/>
          <p:nvPr/>
        </p:nvSpPr>
        <p:spPr>
          <a:xfrm>
            <a:off x="3779837" y="2020289"/>
            <a:ext cx="3925056" cy="16612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6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cafe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＆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Bar810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（せんべろ、フランクフルト）</a:t>
            </a: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6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</a:t>
            </a:r>
            <a:endParaRPr lang="ja-JP" altLang="en-US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BAR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ROMANCE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（生ビール、焼酎、ポップコーン）　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旅するスパイス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TANE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（無添加スパイスカレー他）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★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ACHA YATRA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（カレー・タンドリーチキン）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time passes(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ホットコーヒー、かき氷、ソフトドリンク）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商店街コーナー：みんみん（チャーハン、餃子）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 startAt="28"/>
            </a:pPr>
            <a:endParaRPr lang="en-US" altLang="ja-JP" sz="1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7511130-46A1-5CEA-9770-65C9245025D5}"/>
              </a:ext>
            </a:extLst>
          </p:cNvPr>
          <p:cNvSpPr/>
          <p:nvPr/>
        </p:nvSpPr>
        <p:spPr>
          <a:xfrm>
            <a:off x="4788742" y="5640767"/>
            <a:ext cx="2616485" cy="956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出展：トヤマズカン</a:t>
            </a:r>
            <a:r>
              <a:rPr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★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内容：参加型の体験ブース（無料）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endParaRPr lang="en-US" altLang="ja-JP" sz="1100" b="1" dirty="0">
              <a:latin typeface="+mn-ea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5643309-6651-5F3A-9B3D-05AF9AC0447F}"/>
              </a:ext>
            </a:extLst>
          </p:cNvPr>
          <p:cNvSpPr/>
          <p:nvPr/>
        </p:nvSpPr>
        <p:spPr>
          <a:xfrm>
            <a:off x="192943" y="2027465"/>
            <a:ext cx="3752769" cy="5262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㈲高桑ハウス工業（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WS: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「トレジャーマイニング」砂に埋もれた宝石を探そう！）</a:t>
            </a: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----------------------------------------------------</a:t>
            </a: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happy trace(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ハンドメイド小物、輸入小物）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Over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the Moon(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焼きたてクレープ）</a:t>
            </a:r>
            <a:endParaRPr lang="en-US" altLang="ja-JP" sz="1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TACOS SHOP GUERRERO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（チキンタコス） 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金乃歩（コロッケ、弁当、からあげ）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ジビエスタ立山（ジビエフランク、熊肉串焼、ビール）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もつ煮　利長（もつ煮） 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麺研いわき（うどん、焼うどん）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㈱祥晃堂（誕生石の販売、飲食、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WS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うまいもん屋　夢遊晏（うなぎ串、いそべもち串）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北陸の四季の味 寿々屋（焼きそば、牛串）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リーフキッチン（たこ焼き、から揚げ、チェロス）</a:t>
            </a:r>
            <a:endParaRPr lang="en-US" altLang="ja-JP" sz="1000" b="1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ガクブチ屋 （画材、額縁）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amitorico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かぎ針編みで編んだ小物雑貨）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★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ステイトビュー（アクセサリー販売） </a:t>
            </a: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ふれあい木々（檜性のおもちゃと雑貨）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味処真琴（ますのすし・ばらちらし） 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神崎与五郎商店　どら太郎（どら焼き）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ふわんち（いなり寿司）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あいこっぺ（こっぺぱん、お酒）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★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DJ(</a:t>
            </a:r>
            <a:r>
              <a:rPr lang="en-US" altLang="ja-JP" sz="10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fumi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en-US" altLang="ja-JP" sz="1000" b="1" dirty="0" err="1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shikano</a:t>
            </a:r>
            <a:r>
              <a:rPr lang="ja-JP" altLang="en-US" sz="1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、</a:t>
            </a:r>
            <a:r>
              <a:rPr lang="ja-JP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なつきんぎょ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 </a:t>
            </a:r>
            <a:endParaRPr lang="en-US" altLang="ja-JP" sz="1000" dirty="0">
              <a:latin typeface="+mn-ea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むがじん（雑貨、</a:t>
            </a: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WS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）</a:t>
            </a:r>
            <a:endParaRPr lang="en-US" altLang="ja-JP" sz="800" dirty="0">
              <a:solidFill>
                <a:srgbClr val="FF0000"/>
              </a:solidFill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高岡市農業特産物振興協議会（おはぎ、野菜類、果物）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228600" indent="-228600">
              <a:lnSpc>
                <a:spcPct val="130000"/>
              </a:lnSpc>
              <a:buClr>
                <a:srgbClr val="009249"/>
              </a:buClr>
              <a:buFont typeface="+mj-lt"/>
              <a:buAutoNum type="arabicPeriod"/>
            </a:pPr>
            <a:r>
              <a:rPr lang="en-US" altLang="ja-JP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SEKAI HOTEL Takaoka(</a:t>
            </a:r>
            <a:r>
              <a:rPr lang="ja-JP" altLang="en-US" sz="10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ぺったん焼き他）</a:t>
            </a:r>
            <a:r>
              <a:rPr lang="ja-JP" altLang="en-US" sz="10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★</a:t>
            </a:r>
            <a:endParaRPr lang="en-US" altLang="ja-JP" sz="1000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4A2D3D-4B04-EC3C-17C5-37D480C6174A}"/>
              </a:ext>
            </a:extLst>
          </p:cNvPr>
          <p:cNvSpPr/>
          <p:nvPr/>
        </p:nvSpPr>
        <p:spPr>
          <a:xfrm>
            <a:off x="3862565" y="6036133"/>
            <a:ext cx="880928" cy="2961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100" b="1" dirty="0">
                <a:latin typeface="Arial Black" panose="020B0A04020102020204" pitchFamily="34" charset="0"/>
              </a:rPr>
              <a:t>イベント</a:t>
            </a:r>
            <a:r>
              <a:rPr lang="en-US" altLang="ja-JP" sz="1100" b="1" dirty="0">
                <a:latin typeface="Arial Black" panose="020B0A04020102020204" pitchFamily="34" charset="0"/>
              </a:rPr>
              <a:t>A</a:t>
            </a: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51151F0-43BA-3071-7F4D-9C8BA14658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56" y="687057"/>
            <a:ext cx="1160419" cy="1333247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778594" y="9263652"/>
            <a:ext cx="16049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00" dirty="0">
                <a:solidFill>
                  <a:schemeClr val="bg1">
                    <a:lumMod val="50000"/>
                  </a:schemeClr>
                </a:solidFill>
              </a:rPr>
              <a:t>御旅屋通りアーケード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67C445B6-6B0B-46D8-C5D1-1D0778A699D1}"/>
              </a:ext>
            </a:extLst>
          </p:cNvPr>
          <p:cNvSpPr/>
          <p:nvPr/>
        </p:nvSpPr>
        <p:spPr>
          <a:xfrm>
            <a:off x="5614236" y="8975881"/>
            <a:ext cx="143180" cy="215747"/>
          </a:xfrm>
          <a:prstGeom prst="rect">
            <a:avLst/>
          </a:prstGeom>
          <a:solidFill>
            <a:srgbClr val="009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100" b="1" spc="-150" dirty="0">
                <a:latin typeface="Century Gothic" panose="020B0502020202020204" pitchFamily="34" charset="0"/>
              </a:rPr>
              <a:t>32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014246C-A1DA-9165-452F-7873FEB28077}"/>
              </a:ext>
            </a:extLst>
          </p:cNvPr>
          <p:cNvSpPr/>
          <p:nvPr/>
        </p:nvSpPr>
        <p:spPr>
          <a:xfrm>
            <a:off x="3913866" y="8526362"/>
            <a:ext cx="186367" cy="257257"/>
          </a:xfrm>
          <a:prstGeom prst="rect">
            <a:avLst/>
          </a:prstGeom>
          <a:solidFill>
            <a:srgbClr val="009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100" b="1" spc="-150" dirty="0">
                <a:latin typeface="Century Gothic" panose="020B0502020202020204" pitchFamily="34" charset="0"/>
              </a:rPr>
              <a:t>29</a:t>
            </a: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238C981A-5497-935B-4084-9E79891E4D98}"/>
              </a:ext>
            </a:extLst>
          </p:cNvPr>
          <p:cNvSpPr/>
          <p:nvPr/>
        </p:nvSpPr>
        <p:spPr>
          <a:xfrm>
            <a:off x="3905688" y="8255703"/>
            <a:ext cx="186367" cy="257257"/>
          </a:xfrm>
          <a:prstGeom prst="rect">
            <a:avLst/>
          </a:prstGeom>
          <a:solidFill>
            <a:srgbClr val="009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100" b="1" spc="-150" dirty="0">
                <a:latin typeface="Century Gothic" panose="020B0502020202020204" pitchFamily="34" charset="0"/>
              </a:rPr>
              <a:t>30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CD15F3C-A9C8-7FE0-930B-5B7E29D3BC1F}"/>
              </a:ext>
            </a:extLst>
          </p:cNvPr>
          <p:cNvSpPr txBox="1"/>
          <p:nvPr/>
        </p:nvSpPr>
        <p:spPr>
          <a:xfrm>
            <a:off x="3652678" y="7234266"/>
            <a:ext cx="384810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　　　★</a:t>
            </a:r>
            <a:r>
              <a:rPr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…</a:t>
            </a:r>
            <a:r>
              <a:rPr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初出店</a:t>
            </a:r>
            <a:endParaRPr lang="ja-JP" altLang="en-US" sz="11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E0D12E3-1103-B74C-E17F-578F178EFFA4}"/>
              </a:ext>
            </a:extLst>
          </p:cNvPr>
          <p:cNvSpPr/>
          <p:nvPr/>
        </p:nvSpPr>
        <p:spPr>
          <a:xfrm>
            <a:off x="3905543" y="5967583"/>
            <a:ext cx="782819" cy="448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 dirty="0">
              <a:solidFill>
                <a:schemeClr val="bg1"/>
              </a:solidFill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2015F650-4E90-B24E-EC88-5248642CFE7D}"/>
              </a:ext>
            </a:extLst>
          </p:cNvPr>
          <p:cNvGrpSpPr/>
          <p:nvPr/>
        </p:nvGrpSpPr>
        <p:grpSpPr>
          <a:xfrm>
            <a:off x="3760870" y="9568889"/>
            <a:ext cx="793733" cy="257257"/>
            <a:chOff x="3760870" y="9568889"/>
            <a:chExt cx="793733" cy="257257"/>
          </a:xfrm>
        </p:grpSpPr>
        <p:sp>
          <p:nvSpPr>
            <p:cNvPr id="32" name="正方形/長方形 31">
              <a:extLst>
                <a:ext uri="{FF2B5EF4-FFF2-40B4-BE49-F238E27FC236}">
                  <a16:creationId xmlns:a16="http://schemas.microsoft.com/office/drawing/2014/main" id="{2C841D8C-4CB5-FB57-44DB-8EC911826006}"/>
                </a:ext>
              </a:extLst>
            </p:cNvPr>
            <p:cNvSpPr/>
            <p:nvPr/>
          </p:nvSpPr>
          <p:spPr>
            <a:xfrm>
              <a:off x="4165780" y="9568889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27</a:t>
              </a:r>
            </a:p>
          </p:txBody>
        </p:sp>
        <p:sp>
          <p:nvSpPr>
            <p:cNvPr id="122" name="正方形/長方形 121">
              <a:extLst>
                <a:ext uri="{FF2B5EF4-FFF2-40B4-BE49-F238E27FC236}">
                  <a16:creationId xmlns:a16="http://schemas.microsoft.com/office/drawing/2014/main" id="{A083D908-F1F4-61B4-F5CB-57436F46B24A}"/>
                </a:ext>
              </a:extLst>
            </p:cNvPr>
            <p:cNvSpPr/>
            <p:nvPr/>
          </p:nvSpPr>
          <p:spPr>
            <a:xfrm>
              <a:off x="3760870" y="9568889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25</a:t>
              </a:r>
            </a:p>
          </p:txBody>
        </p:sp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5769A8C3-1F47-1381-89DE-954015E044D3}"/>
                </a:ext>
              </a:extLst>
            </p:cNvPr>
            <p:cNvSpPr/>
            <p:nvPr/>
          </p:nvSpPr>
          <p:spPr>
            <a:xfrm>
              <a:off x="3963325" y="9568889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26</a:t>
              </a:r>
            </a:p>
          </p:txBody>
        </p:sp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8513582A-D8E7-BA65-AEC7-218D2410665E}"/>
                </a:ext>
              </a:extLst>
            </p:cNvPr>
            <p:cNvSpPr/>
            <p:nvPr/>
          </p:nvSpPr>
          <p:spPr>
            <a:xfrm>
              <a:off x="4368236" y="9568889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28</a:t>
              </a:r>
            </a:p>
          </p:txBody>
        </p:sp>
      </p:grp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58C2259-F12D-B930-508D-33F267967C25}"/>
              </a:ext>
            </a:extLst>
          </p:cNvPr>
          <p:cNvSpPr/>
          <p:nvPr/>
        </p:nvSpPr>
        <p:spPr>
          <a:xfrm>
            <a:off x="4552738" y="1255704"/>
            <a:ext cx="2616485" cy="5167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ja-JP" sz="1100" b="1" dirty="0">
                <a:solidFill>
                  <a:srgbClr val="00B050"/>
                </a:solidFill>
                <a:latin typeface="+mn-ea"/>
              </a:rPr>
              <a:t>Instagram</a:t>
            </a: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solidFill>
                  <a:srgbClr val="00B050"/>
                </a:solidFill>
                <a:latin typeface="+mn-ea"/>
              </a:rPr>
              <a:t>詳細記載</a:t>
            </a:r>
            <a:endParaRPr lang="en-US" altLang="ja-JP" sz="1100" b="1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64" name="グループ化 63">
            <a:extLst>
              <a:ext uri="{FF2B5EF4-FFF2-40B4-BE49-F238E27FC236}">
                <a16:creationId xmlns:a16="http://schemas.microsoft.com/office/drawing/2014/main" id="{EBD59665-C1AF-6212-9614-FD2230F165F9}"/>
              </a:ext>
            </a:extLst>
          </p:cNvPr>
          <p:cNvGrpSpPr/>
          <p:nvPr/>
        </p:nvGrpSpPr>
        <p:grpSpPr>
          <a:xfrm>
            <a:off x="3086185" y="8988432"/>
            <a:ext cx="597976" cy="257257"/>
            <a:chOff x="3703942" y="8975881"/>
            <a:chExt cx="597976" cy="257257"/>
          </a:xfrm>
        </p:grpSpPr>
        <p:sp>
          <p:nvSpPr>
            <p:cNvPr id="110" name="正方形/長方形 109">
              <a:extLst>
                <a:ext uri="{FF2B5EF4-FFF2-40B4-BE49-F238E27FC236}">
                  <a16:creationId xmlns:a16="http://schemas.microsoft.com/office/drawing/2014/main" id="{1D767D75-D6B4-2C24-6EAC-A42B1A9E3780}"/>
                </a:ext>
              </a:extLst>
            </p:cNvPr>
            <p:cNvSpPr/>
            <p:nvPr/>
          </p:nvSpPr>
          <p:spPr>
            <a:xfrm>
              <a:off x="3703942" y="8975881"/>
              <a:ext cx="180036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11</a:t>
              </a:r>
            </a:p>
          </p:txBody>
        </p:sp>
        <p:sp>
          <p:nvSpPr>
            <p:cNvPr id="21" name="正方形/長方形 20">
              <a:extLst>
                <a:ext uri="{FF2B5EF4-FFF2-40B4-BE49-F238E27FC236}">
                  <a16:creationId xmlns:a16="http://schemas.microsoft.com/office/drawing/2014/main" id="{6E0EA808-663B-3E4A-5789-2D2B6A263D20}"/>
                </a:ext>
              </a:extLst>
            </p:cNvPr>
            <p:cNvSpPr/>
            <p:nvPr/>
          </p:nvSpPr>
          <p:spPr>
            <a:xfrm>
              <a:off x="3917031" y="8975881"/>
              <a:ext cx="180036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12</a:t>
              </a:r>
            </a:p>
          </p:txBody>
        </p:sp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60D311DF-A546-9D1C-709C-8428CADC2033}"/>
                </a:ext>
              </a:extLst>
            </p:cNvPr>
            <p:cNvSpPr/>
            <p:nvPr/>
          </p:nvSpPr>
          <p:spPr>
            <a:xfrm>
              <a:off x="4121882" y="8975881"/>
              <a:ext cx="180036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13</a:t>
              </a:r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C286BF66-ED2A-1E56-02A6-98FA5664CD8C}"/>
              </a:ext>
            </a:extLst>
          </p:cNvPr>
          <p:cNvGrpSpPr/>
          <p:nvPr/>
        </p:nvGrpSpPr>
        <p:grpSpPr>
          <a:xfrm>
            <a:off x="335008" y="8998222"/>
            <a:ext cx="2184029" cy="260557"/>
            <a:chOff x="760360" y="9589066"/>
            <a:chExt cx="2184029" cy="260557"/>
          </a:xfrm>
        </p:grpSpPr>
        <p:sp>
          <p:nvSpPr>
            <p:cNvPr id="49" name="正方形/長方形 48">
              <a:extLst>
                <a:ext uri="{FF2B5EF4-FFF2-40B4-BE49-F238E27FC236}">
                  <a16:creationId xmlns:a16="http://schemas.microsoft.com/office/drawing/2014/main" id="{0D16640C-2521-519B-5E93-5651D19C3EE8}"/>
                </a:ext>
              </a:extLst>
            </p:cNvPr>
            <p:cNvSpPr/>
            <p:nvPr/>
          </p:nvSpPr>
          <p:spPr>
            <a:xfrm>
              <a:off x="760360" y="9590716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</a:t>
              </a:r>
            </a:p>
          </p:txBody>
        </p:sp>
        <p:sp>
          <p:nvSpPr>
            <p:cNvPr id="50" name="正方形/長方形 49">
              <a:extLst>
                <a:ext uri="{FF2B5EF4-FFF2-40B4-BE49-F238E27FC236}">
                  <a16:creationId xmlns:a16="http://schemas.microsoft.com/office/drawing/2014/main" id="{569C222E-2AB3-38F3-185F-A781C15B65F8}"/>
                </a:ext>
              </a:extLst>
            </p:cNvPr>
            <p:cNvSpPr/>
            <p:nvPr/>
          </p:nvSpPr>
          <p:spPr>
            <a:xfrm>
              <a:off x="1176636" y="9590716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3</a:t>
              </a:r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3E09DA4D-1F56-4471-C995-6A0A5C41E029}"/>
                </a:ext>
              </a:extLst>
            </p:cNvPr>
            <p:cNvSpPr/>
            <p:nvPr/>
          </p:nvSpPr>
          <p:spPr>
            <a:xfrm>
              <a:off x="968498" y="9590716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</a:t>
              </a:r>
            </a:p>
          </p:txBody>
        </p:sp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03E0D88A-DEF8-39A3-3598-AF85DEB3EE1F}"/>
                </a:ext>
              </a:extLst>
            </p:cNvPr>
            <p:cNvSpPr/>
            <p:nvPr/>
          </p:nvSpPr>
          <p:spPr>
            <a:xfrm>
              <a:off x="1384774" y="9590716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4</a:t>
              </a:r>
            </a:p>
          </p:txBody>
        </p:sp>
        <p:sp>
          <p:nvSpPr>
            <p:cNvPr id="53" name="正方形/長方形 52">
              <a:extLst>
                <a:ext uri="{FF2B5EF4-FFF2-40B4-BE49-F238E27FC236}">
                  <a16:creationId xmlns:a16="http://schemas.microsoft.com/office/drawing/2014/main" id="{54E4DCAE-D2FA-A4F9-87B5-ACFFC17B1702}"/>
                </a:ext>
              </a:extLst>
            </p:cNvPr>
            <p:cNvSpPr/>
            <p:nvPr/>
          </p:nvSpPr>
          <p:spPr>
            <a:xfrm>
              <a:off x="1587478" y="9590716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5</a:t>
              </a: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E0144A9A-13F0-E745-E5CF-6B690C8EB0B9}"/>
                </a:ext>
              </a:extLst>
            </p:cNvPr>
            <p:cNvSpPr/>
            <p:nvPr/>
          </p:nvSpPr>
          <p:spPr>
            <a:xfrm>
              <a:off x="1815213" y="9590716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6</a:t>
              </a:r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D4578934-D310-A793-D147-895799F6D970}"/>
                </a:ext>
              </a:extLst>
            </p:cNvPr>
            <p:cNvSpPr/>
            <p:nvPr/>
          </p:nvSpPr>
          <p:spPr>
            <a:xfrm>
              <a:off x="2042948" y="9590716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7</a:t>
              </a:r>
            </a:p>
          </p:txBody>
        </p:sp>
        <p:sp>
          <p:nvSpPr>
            <p:cNvPr id="60" name="正方形/長方形 59">
              <a:extLst>
                <a:ext uri="{FF2B5EF4-FFF2-40B4-BE49-F238E27FC236}">
                  <a16:creationId xmlns:a16="http://schemas.microsoft.com/office/drawing/2014/main" id="{40BE3A4D-80E1-307B-656A-FCAA356498E8}"/>
                </a:ext>
              </a:extLst>
            </p:cNvPr>
            <p:cNvSpPr/>
            <p:nvPr/>
          </p:nvSpPr>
          <p:spPr>
            <a:xfrm>
              <a:off x="2270683" y="9590716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8</a:t>
              </a:r>
            </a:p>
          </p:txBody>
        </p:sp>
        <p:sp>
          <p:nvSpPr>
            <p:cNvPr id="61" name="正方形/長方形 60">
              <a:extLst>
                <a:ext uri="{FF2B5EF4-FFF2-40B4-BE49-F238E27FC236}">
                  <a16:creationId xmlns:a16="http://schemas.microsoft.com/office/drawing/2014/main" id="{F50169B8-05FF-E0A7-D50F-346AE550C41D}"/>
                </a:ext>
              </a:extLst>
            </p:cNvPr>
            <p:cNvSpPr/>
            <p:nvPr/>
          </p:nvSpPr>
          <p:spPr>
            <a:xfrm>
              <a:off x="2498418" y="9589066"/>
              <a:ext cx="214817" cy="2605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9</a:t>
              </a:r>
            </a:p>
          </p:txBody>
        </p:sp>
        <p:sp>
          <p:nvSpPr>
            <p:cNvPr id="62" name="正方形/長方形 61">
              <a:extLst>
                <a:ext uri="{FF2B5EF4-FFF2-40B4-BE49-F238E27FC236}">
                  <a16:creationId xmlns:a16="http://schemas.microsoft.com/office/drawing/2014/main" id="{A9B10A7C-A611-1564-50E1-123437D45DD3}"/>
                </a:ext>
              </a:extLst>
            </p:cNvPr>
            <p:cNvSpPr/>
            <p:nvPr/>
          </p:nvSpPr>
          <p:spPr>
            <a:xfrm>
              <a:off x="2729572" y="9589066"/>
              <a:ext cx="214817" cy="2605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10</a:t>
              </a:r>
            </a:p>
          </p:txBody>
        </p:sp>
      </p:grp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7BB84538-8C93-0B44-71B8-F3D8BD1C4111}"/>
              </a:ext>
            </a:extLst>
          </p:cNvPr>
          <p:cNvSpPr/>
          <p:nvPr/>
        </p:nvSpPr>
        <p:spPr>
          <a:xfrm>
            <a:off x="3913330" y="6725046"/>
            <a:ext cx="782819" cy="4481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100" b="1" dirty="0">
              <a:solidFill>
                <a:schemeClr val="bg1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5CF2BE7D-6F92-33DF-8964-0BD9E44DC6B6}"/>
              </a:ext>
            </a:extLst>
          </p:cNvPr>
          <p:cNvSpPr txBox="1"/>
          <p:nvPr/>
        </p:nvSpPr>
        <p:spPr>
          <a:xfrm>
            <a:off x="4844208" y="6659284"/>
            <a:ext cx="3851910" cy="516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出展：</a:t>
            </a:r>
            <a:r>
              <a:rPr lang="en-US" altLang="ja-JP" sz="1100" b="1" dirty="0">
                <a:latin typeface="+mn-ea"/>
              </a:rPr>
              <a:t>SUNSAIJI</a:t>
            </a:r>
            <a:r>
              <a:rPr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★</a:t>
            </a:r>
            <a:endParaRPr lang="en-US" altLang="ja-JP" sz="1100" b="1" dirty="0">
              <a:latin typeface="+mn-ea"/>
            </a:endParaRPr>
          </a:p>
          <a:p>
            <a:pPr>
              <a:lnSpc>
                <a:spcPct val="130000"/>
              </a:lnSpc>
            </a:pPr>
            <a:r>
              <a:rPr lang="ja-JP" altLang="en-US" sz="1100" b="1" dirty="0">
                <a:latin typeface="+mn-ea"/>
              </a:rPr>
              <a:t>内容：体験型なぞときゲーム</a:t>
            </a:r>
            <a:endParaRPr lang="en-US" altLang="ja-JP" sz="1100" b="1" dirty="0">
              <a:latin typeface="+mn-ea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D72EEF7-7E2E-F88B-80E0-6EEE64134709}"/>
              </a:ext>
            </a:extLst>
          </p:cNvPr>
          <p:cNvSpPr txBox="1"/>
          <p:nvPr/>
        </p:nvSpPr>
        <p:spPr>
          <a:xfrm>
            <a:off x="3871192" y="6787653"/>
            <a:ext cx="861451" cy="2961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100" b="1" dirty="0">
                <a:latin typeface="Arial Black" panose="020B0A04020102020204" pitchFamily="34" charset="0"/>
              </a:rPr>
              <a:t>イベント</a:t>
            </a:r>
            <a:r>
              <a:rPr lang="en-US" altLang="ja-JP" sz="1100" b="1" dirty="0">
                <a:latin typeface="Arial Black" panose="020B0A04020102020204" pitchFamily="34" charset="0"/>
              </a:rPr>
              <a:t>B</a:t>
            </a:r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7AC0B5C2-8DE9-8BEB-204D-314A80BEADEF}"/>
              </a:ext>
            </a:extLst>
          </p:cNvPr>
          <p:cNvSpPr/>
          <p:nvPr/>
        </p:nvSpPr>
        <p:spPr>
          <a:xfrm>
            <a:off x="3299834" y="8149908"/>
            <a:ext cx="186367" cy="257257"/>
          </a:xfrm>
          <a:prstGeom prst="rect">
            <a:avLst/>
          </a:prstGeom>
          <a:solidFill>
            <a:srgbClr val="0092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en-US" altLang="ja-JP" sz="1100" b="1" spc="-150" dirty="0">
                <a:latin typeface="Century Gothic" panose="020B0502020202020204" pitchFamily="34" charset="0"/>
              </a:rPr>
              <a:t>31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68981544-1E7A-B889-8517-5039027838DD}"/>
              </a:ext>
            </a:extLst>
          </p:cNvPr>
          <p:cNvSpPr/>
          <p:nvPr/>
        </p:nvSpPr>
        <p:spPr>
          <a:xfrm>
            <a:off x="6184845" y="9294321"/>
            <a:ext cx="607282" cy="46188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kumimoji="1" lang="ja-JP" altLang="en-US" sz="1000" b="1" spc="-150" dirty="0">
                <a:latin typeface="Century Gothic" panose="020B0502020202020204" pitchFamily="34" charset="0"/>
              </a:rPr>
              <a:t>イベント</a:t>
            </a:r>
            <a:r>
              <a:rPr kumimoji="1" lang="en-US" altLang="ja-JP" sz="1000" b="1" spc="-150" dirty="0">
                <a:latin typeface="Century Gothic" panose="020B0502020202020204" pitchFamily="34" charset="0"/>
              </a:rPr>
              <a:t>B</a:t>
            </a:r>
            <a:endParaRPr kumimoji="1" lang="ja-JP" altLang="en-US" sz="1100" b="1" spc="-150" dirty="0">
              <a:latin typeface="Century Gothic" panose="020B0502020202020204" pitchFamily="34" charset="0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51AC6F37-08F8-6896-850D-80B78AE90DA3}"/>
              </a:ext>
            </a:extLst>
          </p:cNvPr>
          <p:cNvGrpSpPr/>
          <p:nvPr/>
        </p:nvGrpSpPr>
        <p:grpSpPr>
          <a:xfrm>
            <a:off x="1075103" y="9560246"/>
            <a:ext cx="2397211" cy="265900"/>
            <a:chOff x="932607" y="9568034"/>
            <a:chExt cx="2397211" cy="265900"/>
          </a:xfrm>
        </p:grpSpPr>
        <p:sp>
          <p:nvSpPr>
            <p:cNvPr id="139" name="正方形/長方形 138">
              <a:extLst>
                <a:ext uri="{FF2B5EF4-FFF2-40B4-BE49-F238E27FC236}">
                  <a16:creationId xmlns:a16="http://schemas.microsoft.com/office/drawing/2014/main" id="{A154EFDD-3964-0DE8-95B0-8FBEE2F4232B}"/>
                </a:ext>
              </a:extLst>
            </p:cNvPr>
            <p:cNvSpPr/>
            <p:nvPr/>
          </p:nvSpPr>
          <p:spPr>
            <a:xfrm>
              <a:off x="2200642" y="9569258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20</a:t>
              </a:r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66CD7BBB-C2F4-A801-A9CF-3D421CEC05B5}"/>
                </a:ext>
              </a:extLst>
            </p:cNvPr>
            <p:cNvSpPr/>
            <p:nvPr/>
          </p:nvSpPr>
          <p:spPr>
            <a:xfrm>
              <a:off x="2883847" y="9569870"/>
              <a:ext cx="214817" cy="2605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23</a:t>
              </a:r>
            </a:p>
          </p:txBody>
        </p:sp>
        <p:sp>
          <p:nvSpPr>
            <p:cNvPr id="2" name="正方形/長方形 1">
              <a:extLst>
                <a:ext uri="{FF2B5EF4-FFF2-40B4-BE49-F238E27FC236}">
                  <a16:creationId xmlns:a16="http://schemas.microsoft.com/office/drawing/2014/main" id="{7B2BC560-5922-C83B-4E03-40C59C4DABF7}"/>
                </a:ext>
              </a:extLst>
            </p:cNvPr>
            <p:cNvSpPr/>
            <p:nvPr/>
          </p:nvSpPr>
          <p:spPr>
            <a:xfrm>
              <a:off x="1145789" y="9568238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15</a:t>
              </a:r>
            </a:p>
          </p:txBody>
        </p:sp>
        <p:sp>
          <p:nvSpPr>
            <p:cNvPr id="136" name="正方形/長方形 135">
              <a:extLst>
                <a:ext uri="{FF2B5EF4-FFF2-40B4-BE49-F238E27FC236}">
                  <a16:creationId xmlns:a16="http://schemas.microsoft.com/office/drawing/2014/main" id="{B7616FC4-27A5-B6F5-02DF-5587A37F1D29}"/>
                </a:ext>
              </a:extLst>
            </p:cNvPr>
            <p:cNvSpPr/>
            <p:nvPr/>
          </p:nvSpPr>
          <p:spPr>
            <a:xfrm>
              <a:off x="1562065" y="9568646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17</a:t>
              </a:r>
            </a:p>
          </p:txBody>
        </p:sp>
        <p:sp>
          <p:nvSpPr>
            <p:cNvPr id="145" name="正方形/長方形 144">
              <a:extLst>
                <a:ext uri="{FF2B5EF4-FFF2-40B4-BE49-F238E27FC236}">
                  <a16:creationId xmlns:a16="http://schemas.microsoft.com/office/drawing/2014/main" id="{BE074833-CC30-6B1D-C69E-5A7A60B2C4FE}"/>
                </a:ext>
              </a:extLst>
            </p:cNvPr>
            <p:cNvSpPr/>
            <p:nvPr/>
          </p:nvSpPr>
          <p:spPr>
            <a:xfrm>
              <a:off x="1353927" y="9568442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16</a:t>
              </a:r>
            </a:p>
          </p:txBody>
        </p:sp>
        <p:sp>
          <p:nvSpPr>
            <p:cNvPr id="137" name="正方形/長方形 136">
              <a:extLst>
                <a:ext uri="{FF2B5EF4-FFF2-40B4-BE49-F238E27FC236}">
                  <a16:creationId xmlns:a16="http://schemas.microsoft.com/office/drawing/2014/main" id="{60F74579-4A23-14F3-EAB7-A7306809CFA7}"/>
                </a:ext>
              </a:extLst>
            </p:cNvPr>
            <p:cNvSpPr/>
            <p:nvPr/>
          </p:nvSpPr>
          <p:spPr>
            <a:xfrm>
              <a:off x="1770203" y="9568850"/>
              <a:ext cx="186367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18</a:t>
              </a:r>
            </a:p>
          </p:txBody>
        </p:sp>
        <p:sp>
          <p:nvSpPr>
            <p:cNvPr id="138" name="正方形/長方形 137">
              <a:extLst>
                <a:ext uri="{FF2B5EF4-FFF2-40B4-BE49-F238E27FC236}">
                  <a16:creationId xmlns:a16="http://schemas.microsoft.com/office/drawing/2014/main" id="{F2539C39-7D0C-ECFE-3069-030DA5D6BFC0}"/>
                </a:ext>
              </a:extLst>
            </p:cNvPr>
            <p:cNvSpPr/>
            <p:nvPr/>
          </p:nvSpPr>
          <p:spPr>
            <a:xfrm>
              <a:off x="1972907" y="9569054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19</a:t>
              </a:r>
            </a:p>
          </p:txBody>
        </p:sp>
        <p:sp>
          <p:nvSpPr>
            <p:cNvPr id="140" name="正方形/長方形 139">
              <a:extLst>
                <a:ext uri="{FF2B5EF4-FFF2-40B4-BE49-F238E27FC236}">
                  <a16:creationId xmlns:a16="http://schemas.microsoft.com/office/drawing/2014/main" id="{C0D14439-E15A-543F-A9E9-98DF42A7BFB5}"/>
                </a:ext>
              </a:extLst>
            </p:cNvPr>
            <p:cNvSpPr/>
            <p:nvPr/>
          </p:nvSpPr>
          <p:spPr>
            <a:xfrm>
              <a:off x="2428377" y="9569462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21</a:t>
              </a:r>
            </a:p>
          </p:txBody>
        </p:sp>
        <p:sp>
          <p:nvSpPr>
            <p:cNvPr id="12" name="正方形/長方形 11">
              <a:extLst>
                <a:ext uri="{FF2B5EF4-FFF2-40B4-BE49-F238E27FC236}">
                  <a16:creationId xmlns:a16="http://schemas.microsoft.com/office/drawing/2014/main" id="{B1FEB121-C2FC-2D63-C0D3-DBA32A3E123A}"/>
                </a:ext>
              </a:extLst>
            </p:cNvPr>
            <p:cNvSpPr/>
            <p:nvPr/>
          </p:nvSpPr>
          <p:spPr>
            <a:xfrm>
              <a:off x="2656112" y="9569666"/>
              <a:ext cx="211398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DJ</a:t>
              </a:r>
            </a:p>
          </p:txBody>
        </p:sp>
        <p:sp>
          <p:nvSpPr>
            <p:cNvPr id="24" name="正方形/長方形 23">
              <a:extLst>
                <a:ext uri="{FF2B5EF4-FFF2-40B4-BE49-F238E27FC236}">
                  <a16:creationId xmlns:a16="http://schemas.microsoft.com/office/drawing/2014/main" id="{8917C472-0639-E73C-1B10-DC6661E52DF5}"/>
                </a:ext>
              </a:extLst>
            </p:cNvPr>
            <p:cNvSpPr/>
            <p:nvPr/>
          </p:nvSpPr>
          <p:spPr>
            <a:xfrm>
              <a:off x="3115001" y="9573377"/>
              <a:ext cx="214817" cy="2605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24</a:t>
              </a:r>
            </a:p>
          </p:txBody>
        </p:sp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FD80AEC7-652C-A4B4-0B81-59A417B0006C}"/>
                </a:ext>
              </a:extLst>
            </p:cNvPr>
            <p:cNvSpPr/>
            <p:nvPr/>
          </p:nvSpPr>
          <p:spPr>
            <a:xfrm>
              <a:off x="932607" y="9568034"/>
              <a:ext cx="191801" cy="257257"/>
            </a:xfrm>
            <a:prstGeom prst="rect">
              <a:avLst/>
            </a:prstGeom>
            <a:solidFill>
              <a:srgbClr val="009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kumimoji="1" lang="en-US" altLang="ja-JP" sz="1100" b="1" spc="-150" dirty="0">
                  <a:latin typeface="Century Gothic" panose="020B0502020202020204" pitchFamily="34" charset="0"/>
                </a:rPr>
                <a:t>14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763382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/>
        <a:ea typeface="游ゴシック Light"/>
        <a:cs typeface=""/>
      </a:majorFont>
      <a:minorFont>
        <a:latin typeface="Century Gothic"/>
        <a:ea typeface="游ゴシック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rgbClr val="0079BC"/>
            </a:gs>
            <a:gs pos="97479">
              <a:srgbClr val="009249"/>
            </a:gs>
            <a:gs pos="32000">
              <a:srgbClr val="00878B"/>
            </a:gs>
          </a:gsLst>
          <a:lin ang="0" scaled="0"/>
          <a:tileRect/>
        </a:gradFill>
        <a:ln>
          <a:noFill/>
        </a:ln>
      </a:spPr>
      <a:bodyPr rtlCol="0" anchor="ctr"/>
      <a:lstStyle>
        <a:defPPr algn="ctr">
          <a:defRPr kumimoji="1" sz="1100" b="1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8352</TotalTime>
  <Words>390</Words>
  <Application>Microsoft Office PowerPoint</Application>
  <PresentationFormat>ユーザー設定</PresentationFormat>
  <Paragraphs>95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Arial</vt:lpstr>
      <vt:lpstr>Arial Black</vt:lpstr>
      <vt:lpstr>Century Gothic</vt:lpstr>
      <vt:lpstr>Office テーマ</vt:lpstr>
      <vt:lpstr>PowerPoint プレゼンテーション</vt:lpstr>
    </vt:vector>
  </TitlesOfParts>
  <Company>三協立山株式会社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情報システム統括室</dc:creator>
  <cp:lastModifiedBy>まちづくり事業部 末広開発</cp:lastModifiedBy>
  <cp:revision>459</cp:revision>
  <cp:lastPrinted>2026-07-13T10:07:06Z</cp:lastPrinted>
  <dcterms:created xsi:type="dcterms:W3CDTF">2024-05-27T08:03:41Z</dcterms:created>
  <dcterms:modified xsi:type="dcterms:W3CDTF">2026-07-14T01:06:24Z</dcterms:modified>
</cp:coreProperties>
</file>